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66" r:id="rId3"/>
    <p:sldId id="257" r:id="rId4"/>
    <p:sldId id="269" r:id="rId5"/>
    <p:sldId id="285" r:id="rId6"/>
    <p:sldId id="258" r:id="rId7"/>
    <p:sldId id="28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CE7A"/>
    <a:srgbClr val="CAFFC3"/>
    <a:srgbClr val="89CD7A"/>
    <a:srgbClr val="B4DFA9"/>
    <a:srgbClr val="B3E0AA"/>
    <a:srgbClr val="88CD79"/>
    <a:srgbClr val="65C866"/>
    <a:srgbClr val="008F00"/>
    <a:srgbClr val="00BE6D"/>
    <a:srgbClr val="00B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670"/>
    <p:restoredTop sz="94656"/>
  </p:normalViewPr>
  <p:slideViewPr>
    <p:cSldViewPr snapToGrid="0">
      <p:cViewPr>
        <p:scale>
          <a:sx n="91" d="100"/>
          <a:sy n="91" d="100"/>
        </p:scale>
        <p:origin x="256" y="10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6973F8-A306-2947-94E5-043CCD1EADDC}" type="datetimeFigureOut">
              <a:rPr lang="en-US" smtClean="0"/>
              <a:t>8/3/26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83AC1-11C9-594E-AF3C-A02326758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117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outl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83AC1-11C9-594E-AF3C-A023267580D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567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83AC1-11C9-594E-AF3C-A023267580D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636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F969B2-97DA-C332-88B4-CF1AE98BA9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8935" t="23847" b="561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16B1CB-C47B-F74B-B11C-F018FA26F2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E7F56E-C25B-ABBF-4722-F484C9B56E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408F48-4568-1FF3-57F5-9CC21A8C8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31121-3050-F649-B6DF-35106F7EB6BF}" type="datetimeFigureOut">
              <a:rPr lang="en-US" smtClean="0"/>
              <a:t>8/3/26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52112E-E94C-A333-9979-1D57580A4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823F06-7898-B0CE-1DD9-791456021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2B6DC-E41C-A34F-8281-D873DF7691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85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69C80-6E7C-1363-EB64-136538019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907A67-721E-62E9-F9D5-DF786AE595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DFE255-8D59-1327-C0E4-CCF0BB230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31121-3050-F649-B6DF-35106F7EB6BF}" type="datetimeFigureOut">
              <a:rPr lang="en-US" smtClean="0"/>
              <a:t>8/3/26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A52E7A-A467-F515-69AF-2CFCAE30C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D18C62-E5C3-B0CD-D602-9B4460121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2B6DC-E41C-A34F-8281-D873DF7691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232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6DA6FF2-AFBA-76E5-849F-85955D7E6C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64E254-5A37-03B3-5D7A-E6D500F1C5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7BCEE4-F866-F9A8-1214-43E5B01AD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31121-3050-F649-B6DF-35106F7EB6BF}" type="datetimeFigureOut">
              <a:rPr lang="en-US" smtClean="0"/>
              <a:t>8/3/26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3B0491-A692-38C3-98C1-5BCF0A18A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921034-51D3-A316-50D3-CEEB0A8FD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2B6DC-E41C-A34F-8281-D873DF7691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431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B573B-8397-1B48-2C23-D26557E9A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727F06-0480-367D-418F-1533BCFE40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2BA0B-53AA-D138-8D04-87E7EF2EA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31121-3050-F649-B6DF-35106F7EB6BF}" type="datetimeFigureOut">
              <a:rPr lang="en-US" smtClean="0"/>
              <a:t>8/3/26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F30D9D-670F-1DC6-F3EE-05ABFF06A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B61C20-E799-135B-0579-C54EB2375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2B6DC-E41C-A34F-8281-D873DF7691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511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E48E5-F706-05B5-6D6D-54F811976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A13799-0131-C95C-0E14-BED5C2E0A2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E76838-58DC-13DD-CA36-3AB8BB797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31121-3050-F649-B6DF-35106F7EB6BF}" type="datetimeFigureOut">
              <a:rPr lang="en-US" smtClean="0"/>
              <a:t>8/3/26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DD53D9-D32D-B29A-DE16-B37F62BF5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E0F0B-656A-406F-8880-70AFA2C41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2B6DC-E41C-A34F-8281-D873DF7691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691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C0FD0-F4CD-029B-2EE4-852CC53A9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62D618-0BDB-FE6A-77A6-5D8E82DC49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39929C-429A-9F42-45B1-A4B02BF7B1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692FD3-FB4F-E0DE-9493-950473A44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31121-3050-F649-B6DF-35106F7EB6BF}" type="datetimeFigureOut">
              <a:rPr lang="en-US" smtClean="0"/>
              <a:t>8/3/26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730CC5-9C72-6768-2B69-D4E109796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1DDFBE-2970-8231-DE57-C106151F7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2B6DC-E41C-A34F-8281-D873DF7691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038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42251-233B-6B76-8F99-76D463403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ACC31D-97CA-F243-4244-13A228CC0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37F861-A050-EA7F-03DC-0EFADE2566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B12AE7-FC0E-08FD-0F67-BDA4BC3A09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0B8554-F813-8E6A-5D35-5CCC143013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BA5EB7-13D8-9EFA-343E-25A2AEBDA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31121-3050-F649-B6DF-35106F7EB6BF}" type="datetimeFigureOut">
              <a:rPr lang="en-US" smtClean="0"/>
              <a:t>8/3/26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D21C4B-08E6-4EF1-F55B-252F32486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DCFB73-CE0C-E635-5AE2-1414F1443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2B6DC-E41C-A34F-8281-D873DF7691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704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A822A-74D7-F5AA-3E9E-EAD633DD5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3D4FB0-05CB-4291-A240-8BF9F5F7B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31121-3050-F649-B6DF-35106F7EB6BF}" type="datetimeFigureOut">
              <a:rPr lang="en-US" smtClean="0"/>
              <a:t>8/3/26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27D271-2CF1-9B12-E740-1D1EFFCF6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26208C-16F5-3C01-1880-660826499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2B6DC-E41C-A34F-8281-D873DF7691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993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10C1F5-CCFE-B08B-1984-D968FE88D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31121-3050-F649-B6DF-35106F7EB6BF}" type="datetimeFigureOut">
              <a:rPr lang="en-US" smtClean="0"/>
              <a:t>8/3/26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D20216-1940-DBF5-5970-0CCDC3511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9F73F1-BF02-FC62-F95E-884CF8DE0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2B6DC-E41C-A34F-8281-D873DF7691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25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B02BED-EC89-1836-D705-B1A6F900F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DCF65D-5974-CAF9-2F2B-931069FA2A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B3C4C9-137F-F500-7983-D22CFC03B5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9DF64C-7243-74B3-4962-847930E1B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31121-3050-F649-B6DF-35106F7EB6BF}" type="datetimeFigureOut">
              <a:rPr lang="en-US" smtClean="0"/>
              <a:t>8/3/26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F5B1CD-A526-B997-9B74-69E4ABCF8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CD5D04-913B-F007-7810-B69F8C7B1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2B6DC-E41C-A34F-8281-D873DF7691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347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4B817-258D-CC92-AC20-5F287448D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84A8B9-4595-4A4F-4ECF-871EFE7B3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712034-59CD-4C30-806D-5D2EA9C8F7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A971C1-74E8-67EC-4E87-58FFB341D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31121-3050-F649-B6DF-35106F7EB6BF}" type="datetimeFigureOut">
              <a:rPr lang="en-US" smtClean="0"/>
              <a:t>8/3/26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54DB3C-7D55-21E0-DAF2-610BE2656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3C89F8-F965-1914-C112-9430E528C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2B6DC-E41C-A34F-8281-D873DF7691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67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85DB8DC-FF49-2C6F-3C21-6EF52E83D430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 l="18935" t="23847" b="561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8DBD0F6-3168-B785-70A7-3148AAA7D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8AF6-BC27-60EF-0E31-24428E9CC9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928F14-1D6D-687C-1059-2C4C28E774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9C31121-3050-F649-B6DF-35106F7EB6BF}" type="datetimeFigureOut">
              <a:rPr lang="en-US" smtClean="0"/>
              <a:t>8/3/26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EC638B-B166-F21C-CA8F-5A7512E6B9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527E92-7699-D5D8-CF73-C84E4EB5B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92B6DC-E41C-A34F-8281-D873DF7691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798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ontano Sans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ontano Sans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ntano Sans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ntano Sans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ntano Sans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FB90D-0404-969F-4F66-7CE9554CD9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40960"/>
            <a:ext cx="9144000" cy="2387600"/>
          </a:xfrm>
        </p:spPr>
        <p:txBody>
          <a:bodyPr/>
          <a:lstStyle/>
          <a:p>
            <a:r>
              <a:rPr lang="en-US" dirty="0"/>
              <a:t>Software Demos &amp; Templates</a:t>
            </a:r>
          </a:p>
        </p:txBody>
      </p:sp>
    </p:spTree>
    <p:extLst>
      <p:ext uri="{BB962C8B-B14F-4D97-AF65-F5344CB8AC3E}">
        <p14:creationId xmlns:p14="http://schemas.microsoft.com/office/powerpoint/2010/main" val="372110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8991C-D206-76CF-7FE6-3C1956D91C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8E675-7761-B953-3783-6F19AF9AF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911" y="201030"/>
            <a:ext cx="11143938" cy="1325563"/>
          </a:xfrm>
        </p:spPr>
        <p:txBody>
          <a:bodyPr/>
          <a:lstStyle/>
          <a:p>
            <a:r>
              <a:rPr lang="en-US" dirty="0"/>
              <a:t>Who this webinar is for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2548C40-98E0-A548-C5F7-EE007DC83276}"/>
              </a:ext>
            </a:extLst>
          </p:cNvPr>
          <p:cNvGrpSpPr/>
          <p:nvPr/>
        </p:nvGrpSpPr>
        <p:grpSpPr>
          <a:xfrm>
            <a:off x="674914" y="1992085"/>
            <a:ext cx="3810000" cy="3810000"/>
            <a:chOff x="7217229" y="1825625"/>
            <a:chExt cx="3810000" cy="3810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EA01016F-C7DF-3A81-701C-267A755B26B2}"/>
                </a:ext>
              </a:extLst>
            </p:cNvPr>
            <p:cNvSpPr/>
            <p:nvPr/>
          </p:nvSpPr>
          <p:spPr>
            <a:xfrm>
              <a:off x="7217229" y="1825625"/>
              <a:ext cx="3810000" cy="3810000"/>
            </a:xfrm>
            <a:prstGeom prst="ellipse">
              <a:avLst/>
            </a:prstGeom>
            <a:solidFill>
              <a:srgbClr val="65C866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52C4CF0-D181-C278-7510-A29DB57C313F}"/>
                </a:ext>
              </a:extLst>
            </p:cNvPr>
            <p:cNvSpPr/>
            <p:nvPr/>
          </p:nvSpPr>
          <p:spPr>
            <a:xfrm>
              <a:off x="7839925" y="2448321"/>
              <a:ext cx="2564607" cy="2564607"/>
            </a:xfrm>
            <a:prstGeom prst="ellipse">
              <a:avLst/>
            </a:prstGeom>
            <a:solidFill>
              <a:srgbClr val="00B500">
                <a:alpha val="78824"/>
              </a:srgb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DE53C7DE-0EE8-FC20-9082-D758600F78C6}"/>
                </a:ext>
              </a:extLst>
            </p:cNvPr>
            <p:cNvSpPr/>
            <p:nvPr/>
          </p:nvSpPr>
          <p:spPr>
            <a:xfrm>
              <a:off x="8401068" y="3023605"/>
              <a:ext cx="1414037" cy="1414037"/>
            </a:xfrm>
            <a:prstGeom prst="ellipse">
              <a:avLst/>
            </a:prstGeom>
            <a:solidFill>
              <a:srgbClr val="008F00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F00"/>
                </a:solidFill>
              </a:endParaRP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E46A2A-0CA5-A470-457E-F2BFA23058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1743" y="2305632"/>
            <a:ext cx="7622211" cy="4351338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b="1" dirty="0"/>
              <a:t>Intermediate &amp;  advanced Camtasia users</a:t>
            </a:r>
          </a:p>
          <a:p>
            <a:pPr>
              <a:lnSpc>
                <a:spcPct val="200000"/>
              </a:lnSpc>
            </a:pPr>
            <a:r>
              <a:rPr lang="en-US" b="1" dirty="0"/>
              <a:t>Making videos that sell or promote </a:t>
            </a:r>
          </a:p>
          <a:p>
            <a:pPr>
              <a:lnSpc>
                <a:spcPct val="200000"/>
              </a:lnSpc>
            </a:pPr>
            <a:r>
              <a:rPr lang="en-US" b="1" dirty="0"/>
              <a:t>Want to scale the video process</a:t>
            </a:r>
          </a:p>
          <a:p>
            <a:pPr>
              <a:lnSpc>
                <a:spcPct val="200000"/>
              </a:lnSpc>
            </a:pPr>
            <a:endParaRPr lang="en-US" dirty="0"/>
          </a:p>
          <a:p>
            <a:pPr marL="0" indent="0">
              <a:lnSpc>
                <a:spcPct val="200000"/>
              </a:lnSpc>
              <a:buNone/>
            </a:pPr>
            <a:endParaRPr lang="en-US" dirty="0"/>
          </a:p>
          <a:p>
            <a:pPr>
              <a:lnSpc>
                <a:spcPct val="200000"/>
              </a:lnSpc>
            </a:pPr>
            <a:endParaRPr lang="en-US" dirty="0"/>
          </a:p>
          <a:p>
            <a:pPr>
              <a:lnSpc>
                <a:spcPct val="200000"/>
              </a:lnSpc>
            </a:pP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12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C3FB7-780E-4F69-90BA-4C1044AC4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8902A9-E628-9A24-0EFE-5571D61F2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9953848" cy="4351338"/>
          </a:xfrm>
        </p:spPr>
        <p:txBody>
          <a:bodyPr>
            <a:normAutofit/>
          </a:bodyPr>
          <a:lstStyle/>
          <a:p>
            <a:pPr lvl="0">
              <a:lnSpc>
                <a:spcPct val="200000"/>
              </a:lnSpc>
            </a:pPr>
            <a:r>
              <a:rPr lang="en-US" b="1" dirty="0"/>
              <a:t>What makes a great demo video</a:t>
            </a:r>
          </a:p>
          <a:p>
            <a:pPr lvl="0">
              <a:lnSpc>
                <a:spcPct val="200000"/>
              </a:lnSpc>
            </a:pPr>
            <a:r>
              <a:rPr lang="en-US" b="1" dirty="0"/>
              <a:t>Spicing up screen video</a:t>
            </a:r>
          </a:p>
          <a:p>
            <a:pPr lvl="0">
              <a:lnSpc>
                <a:spcPct val="200000"/>
              </a:lnSpc>
            </a:pPr>
            <a:r>
              <a:rPr lang="en-US" b="1" dirty="0"/>
              <a:t>QPAs &amp; basic template</a:t>
            </a:r>
          </a:p>
          <a:p>
            <a:pPr lvl="0">
              <a:lnSpc>
                <a:spcPct val="200000"/>
              </a:lnSpc>
            </a:pPr>
            <a:r>
              <a:rPr lang="en-US" b="1" dirty="0"/>
              <a:t>Scaling the project for lots of customers</a:t>
            </a:r>
          </a:p>
          <a:p>
            <a:pPr>
              <a:lnSpc>
                <a:spcPct val="200000"/>
              </a:lnSpc>
            </a:pPr>
            <a:endParaRPr lang="en-US" dirty="0"/>
          </a:p>
          <a:p>
            <a:pPr>
              <a:lnSpc>
                <a:spcPct val="200000"/>
              </a:lnSpc>
            </a:pP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62158D-7252-FAD3-AD80-ED75650D7D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4289" y="5533853"/>
            <a:ext cx="959022" cy="959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781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2B8116-7230-1D50-1A5A-90011F11D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B9CC6A61-5446-C2FC-C0AD-29299D76E65D}"/>
              </a:ext>
            </a:extLst>
          </p:cNvPr>
          <p:cNvSpPr txBox="1">
            <a:spLocks/>
          </p:cNvSpPr>
          <p:nvPr/>
        </p:nvSpPr>
        <p:spPr>
          <a:xfrm>
            <a:off x="1099457" y="2013857"/>
            <a:ext cx="10853057" cy="21903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"/>
                <a:ea typeface="+mj-ea"/>
                <a:cs typeface="+mj-cs"/>
              </a:defRPr>
            </a:lvl1pPr>
          </a:lstStyle>
          <a:p>
            <a:r>
              <a:rPr lang="en-US" dirty="0"/>
              <a:t>A tutorial explains step-by-step.</a:t>
            </a:r>
            <a:br>
              <a:rPr lang="en-US" dirty="0"/>
            </a:br>
            <a:r>
              <a:rPr lang="en-US" dirty="0"/>
              <a:t> </a:t>
            </a:r>
          </a:p>
          <a:p>
            <a:r>
              <a:rPr lang="en-US" dirty="0"/>
              <a:t>A demo </a:t>
            </a:r>
            <a:r>
              <a:rPr lang="en-US" i="1" dirty="0"/>
              <a:t>skips</a:t>
            </a:r>
            <a:r>
              <a:rPr lang="en-US" dirty="0"/>
              <a:t> steps to focus on a result.</a:t>
            </a:r>
          </a:p>
        </p:txBody>
      </p:sp>
    </p:spTree>
    <p:extLst>
      <p:ext uri="{BB962C8B-B14F-4D97-AF65-F5344CB8AC3E}">
        <p14:creationId xmlns:p14="http://schemas.microsoft.com/office/powerpoint/2010/main" val="3086118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F5B3-021C-CB06-F5EC-94E51EFA5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8BE6AE65-5927-6663-C4DD-5FC143FA67E2}"/>
              </a:ext>
            </a:extLst>
          </p:cNvPr>
          <p:cNvSpPr/>
          <p:nvPr/>
        </p:nvSpPr>
        <p:spPr>
          <a:xfrm>
            <a:off x="170031" y="221332"/>
            <a:ext cx="11769311" cy="924384"/>
          </a:xfrm>
          <a:prstGeom prst="roundRect">
            <a:avLst/>
          </a:prstGeom>
          <a:gradFill flip="none" rotWithShape="1">
            <a:gsLst>
              <a:gs pos="0">
                <a:srgbClr val="54A755">
                  <a:shade val="30000"/>
                  <a:satMod val="115000"/>
                </a:srgbClr>
              </a:gs>
              <a:gs pos="50000">
                <a:srgbClr val="54A755">
                  <a:shade val="67500"/>
                  <a:satMod val="115000"/>
                </a:srgbClr>
              </a:gs>
              <a:gs pos="100000">
                <a:srgbClr val="54A755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STORYBOARD</a:t>
            </a:r>
            <a:endParaRPr lang="en-US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7C868D-BF32-08F0-E764-D92D128D0003}"/>
              </a:ext>
            </a:extLst>
          </p:cNvPr>
          <p:cNvSpPr txBox="1"/>
          <p:nvPr/>
        </p:nvSpPr>
        <p:spPr>
          <a:xfrm>
            <a:off x="6245156" y="1478605"/>
            <a:ext cx="517511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Plan it!  </a:t>
            </a:r>
          </a:p>
          <a:p>
            <a:endParaRPr lang="en-US" sz="2800" dirty="0"/>
          </a:p>
          <a:p>
            <a:r>
              <a:rPr lang="en-US" sz="2800" dirty="0"/>
              <a:t>Chunk it! </a:t>
            </a:r>
          </a:p>
          <a:p>
            <a:pPr marL="457200" indent="-457200">
              <a:buFontTx/>
              <a:buChar char="-"/>
            </a:pPr>
            <a:r>
              <a:rPr lang="en-US" sz="2400" i="1" dirty="0"/>
              <a:t>Intro</a:t>
            </a:r>
            <a:r>
              <a:rPr lang="en-US" sz="2400" dirty="0"/>
              <a:t>:  What’s the problem?</a:t>
            </a:r>
          </a:p>
          <a:p>
            <a:pPr marL="457200" indent="-457200">
              <a:buFontTx/>
              <a:buChar char="-"/>
            </a:pPr>
            <a:r>
              <a:rPr lang="en-US" sz="2400" i="1" dirty="0"/>
              <a:t>Scenario</a:t>
            </a:r>
            <a:r>
              <a:rPr lang="en-US" sz="2400" dirty="0"/>
              <a:t>:  When?  For whom?</a:t>
            </a:r>
          </a:p>
          <a:p>
            <a:pPr marL="457200" indent="-457200">
              <a:buFontTx/>
              <a:buChar char="-"/>
            </a:pPr>
            <a:r>
              <a:rPr lang="en-US" sz="2400" i="1" dirty="0"/>
              <a:t>Action</a:t>
            </a:r>
            <a:r>
              <a:rPr lang="en-US" sz="2400" dirty="0"/>
              <a:t>:  Show problem &amp; solution</a:t>
            </a:r>
          </a:p>
          <a:p>
            <a:pPr marL="457200" indent="-457200">
              <a:buFontTx/>
              <a:buChar char="-"/>
            </a:pPr>
            <a:r>
              <a:rPr lang="en-US" sz="2400" i="1" dirty="0"/>
              <a:t>Outro</a:t>
            </a:r>
            <a:r>
              <a:rPr lang="en-US" sz="2400" dirty="0"/>
              <a:t>:   Promised outcomes</a:t>
            </a:r>
          </a:p>
          <a:p>
            <a:endParaRPr lang="en-US" sz="2800" dirty="0"/>
          </a:p>
          <a:p>
            <a:r>
              <a:rPr lang="en-US" sz="2800" dirty="0"/>
              <a:t>Tighten it! </a:t>
            </a:r>
            <a:br>
              <a:rPr lang="en-US" sz="2800" dirty="0"/>
            </a:br>
            <a:r>
              <a:rPr lang="en-US" sz="2800" dirty="0"/>
              <a:t>    (10 words/scene)</a:t>
            </a:r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869AB9-BDF3-1E62-4BBC-374EF23FB3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615" y="1393720"/>
            <a:ext cx="4828885" cy="5678843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966F313-FE7C-78BC-33E5-FABEE28E3796}"/>
              </a:ext>
            </a:extLst>
          </p:cNvPr>
          <p:cNvSpPr/>
          <p:nvPr/>
        </p:nvSpPr>
        <p:spPr>
          <a:xfrm rot="16200000">
            <a:off x="443060" y="3543031"/>
            <a:ext cx="2004690" cy="49164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Intro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554CFB1-1547-5715-7960-616EFB9C0042}"/>
              </a:ext>
            </a:extLst>
          </p:cNvPr>
          <p:cNvSpPr/>
          <p:nvPr/>
        </p:nvSpPr>
        <p:spPr>
          <a:xfrm rot="16200000">
            <a:off x="935613" y="5117284"/>
            <a:ext cx="1019588" cy="49164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Scenario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BC7E86A9-F2B6-373A-7E3C-20B95C99AC01}"/>
              </a:ext>
            </a:extLst>
          </p:cNvPr>
          <p:cNvSpPr/>
          <p:nvPr/>
        </p:nvSpPr>
        <p:spPr>
          <a:xfrm rot="16200000">
            <a:off x="935612" y="6198985"/>
            <a:ext cx="1019588" cy="49164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Action</a:t>
            </a:r>
          </a:p>
        </p:txBody>
      </p:sp>
    </p:spTree>
    <p:extLst>
      <p:ext uri="{BB962C8B-B14F-4D97-AF65-F5344CB8AC3E}">
        <p14:creationId xmlns:p14="http://schemas.microsoft.com/office/powerpoint/2010/main" val="2537051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FA571E-7D09-8A0A-28D4-1DA8887F7B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30B5628-92BB-0CBC-965F-69BC8B7AD732}"/>
              </a:ext>
            </a:extLst>
          </p:cNvPr>
          <p:cNvSpPr/>
          <p:nvPr/>
        </p:nvSpPr>
        <p:spPr>
          <a:xfrm>
            <a:off x="170031" y="221332"/>
            <a:ext cx="11769311" cy="924384"/>
          </a:xfrm>
          <a:prstGeom prst="roundRect">
            <a:avLst/>
          </a:prstGeom>
          <a:gradFill flip="none" rotWithShape="1">
            <a:gsLst>
              <a:gs pos="0">
                <a:srgbClr val="54A755">
                  <a:shade val="30000"/>
                  <a:satMod val="115000"/>
                </a:srgbClr>
              </a:gs>
              <a:gs pos="50000">
                <a:srgbClr val="54A755">
                  <a:shade val="67500"/>
                  <a:satMod val="115000"/>
                </a:srgbClr>
              </a:gs>
              <a:gs pos="100000">
                <a:srgbClr val="54A755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TACTICS FOR DEMO VIDEOS</a:t>
            </a:r>
            <a:endParaRPr lang="en-US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E07F498-ABF0-123E-323E-4CDE1A7E8482}"/>
              </a:ext>
            </a:extLst>
          </p:cNvPr>
          <p:cNvSpPr txBox="1"/>
          <p:nvPr/>
        </p:nvSpPr>
        <p:spPr>
          <a:xfrm>
            <a:off x="224076" y="5256427"/>
            <a:ext cx="1643511" cy="954107"/>
          </a:xfrm>
          <a:prstGeom prst="rect">
            <a:avLst/>
          </a:prstGeom>
          <a:noFill/>
          <a:effectLst>
            <a:outerShdw blurRad="25400" dist="12700" dir="2700000" algn="tl" rotWithShape="0">
              <a:prstClr val="black">
                <a:alpha val="93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>
                <a:solidFill>
                  <a:srgbClr val="54A755"/>
                </a:solidFill>
              </a:rPr>
              <a:t>VISUAL EFFECTS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F5A3C02-51C4-3730-A7A6-CD1833C4D3C9}"/>
              </a:ext>
            </a:extLst>
          </p:cNvPr>
          <p:cNvSpPr txBox="1"/>
          <p:nvPr/>
        </p:nvSpPr>
        <p:spPr>
          <a:xfrm>
            <a:off x="740465" y="1553521"/>
            <a:ext cx="1798820" cy="523220"/>
          </a:xfrm>
          <a:prstGeom prst="rect">
            <a:avLst/>
          </a:prstGeom>
          <a:noFill/>
          <a:effectLst>
            <a:outerShdw blurRad="25400" dist="12700" dir="2700000" algn="tl" rotWithShape="0">
              <a:prstClr val="black">
                <a:alpha val="93491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54A755"/>
                </a:solidFill>
              </a:rPr>
              <a:t>CUTS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0ED8FAA-8123-82C0-2245-A0571A91E929}"/>
              </a:ext>
            </a:extLst>
          </p:cNvPr>
          <p:cNvSpPr txBox="1"/>
          <p:nvPr/>
        </p:nvSpPr>
        <p:spPr>
          <a:xfrm>
            <a:off x="5908872" y="3556434"/>
            <a:ext cx="1798820" cy="523220"/>
          </a:xfrm>
          <a:prstGeom prst="rect">
            <a:avLst/>
          </a:prstGeom>
          <a:noFill/>
          <a:effectLst>
            <a:outerShdw blurRad="25400" dist="12700" dir="2700000" algn="tl" rotWithShape="0">
              <a:prstClr val="black">
                <a:alpha val="93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>
                <a:solidFill>
                  <a:srgbClr val="54A755"/>
                </a:solidFill>
              </a:rPr>
              <a:t>CURSOR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865A7A3-5169-6533-3ABB-8B01A0BAB5ED}"/>
              </a:ext>
            </a:extLst>
          </p:cNvPr>
          <p:cNvSpPr txBox="1"/>
          <p:nvPr/>
        </p:nvSpPr>
        <p:spPr>
          <a:xfrm>
            <a:off x="2125702" y="1524585"/>
            <a:ext cx="41880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Every 2-5 seconds</a:t>
            </a:r>
          </a:p>
          <a:p>
            <a:r>
              <a:rPr lang="en-US" sz="3200" dirty="0"/>
              <a:t>Clip speed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FBF046C-4726-0CE8-1E8E-295F987E2052}"/>
              </a:ext>
            </a:extLst>
          </p:cNvPr>
          <p:cNvSpPr txBox="1"/>
          <p:nvPr/>
        </p:nvSpPr>
        <p:spPr>
          <a:xfrm>
            <a:off x="598950" y="3526529"/>
            <a:ext cx="1284282" cy="523220"/>
          </a:xfrm>
          <a:prstGeom prst="rect">
            <a:avLst/>
          </a:prstGeom>
          <a:noFill/>
          <a:effectLst>
            <a:outerShdw blurRad="25400" dist="12700" dir="2700000" algn="tl" rotWithShape="0">
              <a:prstClr val="black">
                <a:alpha val="93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54A755"/>
                </a:solidFill>
              </a:rPr>
              <a:t>ZOOM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CE7D02-A037-DB78-F88E-CF18CFFFF069}"/>
              </a:ext>
            </a:extLst>
          </p:cNvPr>
          <p:cNvSpPr txBox="1"/>
          <p:nvPr/>
        </p:nvSpPr>
        <p:spPr>
          <a:xfrm>
            <a:off x="2125701" y="3526529"/>
            <a:ext cx="36546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Fast (.33 sec) </a:t>
            </a:r>
          </a:p>
          <a:p>
            <a:r>
              <a:rPr lang="en-US" sz="3200" dirty="0"/>
              <a:t>Scale up to 200+%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B56A51-B0BC-08C8-CC99-A1A5A190ED0D}"/>
              </a:ext>
            </a:extLst>
          </p:cNvPr>
          <p:cNvSpPr txBox="1"/>
          <p:nvPr/>
        </p:nvSpPr>
        <p:spPr>
          <a:xfrm>
            <a:off x="5908873" y="1555710"/>
            <a:ext cx="1798820" cy="523220"/>
          </a:xfrm>
          <a:prstGeom prst="rect">
            <a:avLst/>
          </a:prstGeom>
          <a:noFill/>
          <a:effectLst>
            <a:outerShdw blurRad="25400" dist="12700" dir="2700000" algn="tl" rotWithShape="0">
              <a:prstClr val="black">
                <a:alpha val="93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>
                <a:solidFill>
                  <a:srgbClr val="54A755"/>
                </a:solidFill>
              </a:rPr>
              <a:t>“SHOTS”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D676B0-6370-B5C0-AE9D-8AFE83F148E3}"/>
              </a:ext>
            </a:extLst>
          </p:cNvPr>
          <p:cNvSpPr txBox="1"/>
          <p:nvPr/>
        </p:nvSpPr>
        <p:spPr>
          <a:xfrm>
            <a:off x="5663149" y="5250806"/>
            <a:ext cx="2044543" cy="954107"/>
          </a:xfrm>
          <a:prstGeom prst="rect">
            <a:avLst/>
          </a:prstGeom>
          <a:noFill/>
          <a:effectLst>
            <a:outerShdw blurRad="25400" dist="12700" dir="2700000" algn="tl" rotWithShape="0">
              <a:prstClr val="black">
                <a:alpha val="93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>
                <a:solidFill>
                  <a:srgbClr val="54A755"/>
                </a:solidFill>
              </a:rPr>
              <a:t>AUDIO EFFECTS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D383CD-EF36-3B0F-1B1A-3AFF087F03E3}"/>
              </a:ext>
            </a:extLst>
          </p:cNvPr>
          <p:cNvSpPr txBox="1"/>
          <p:nvPr/>
        </p:nvSpPr>
        <p:spPr>
          <a:xfrm>
            <a:off x="7965808" y="3499682"/>
            <a:ext cx="36546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Scale to 400+%</a:t>
            </a:r>
            <a:br>
              <a:rPr lang="en-US" sz="3200" dirty="0"/>
            </a:br>
            <a:r>
              <a:rPr lang="en-US" sz="3200" dirty="0"/>
              <a:t>Smooth, consistent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7310A8-4238-EE19-02B7-EB41AD89D7B0}"/>
              </a:ext>
            </a:extLst>
          </p:cNvPr>
          <p:cNvSpPr txBox="1"/>
          <p:nvPr/>
        </p:nvSpPr>
        <p:spPr>
          <a:xfrm>
            <a:off x="7965808" y="5250806"/>
            <a:ext cx="4226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Music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DC9867-A8C8-3DB0-EF4D-C02BA015D227}"/>
              </a:ext>
            </a:extLst>
          </p:cNvPr>
          <p:cNvSpPr txBox="1"/>
          <p:nvPr/>
        </p:nvSpPr>
        <p:spPr>
          <a:xfrm>
            <a:off x="2125701" y="5256427"/>
            <a:ext cx="4525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Click (Emphasis FX)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3F061F-7943-1932-C2F4-561EA503F0E2}"/>
              </a:ext>
            </a:extLst>
          </p:cNvPr>
          <p:cNvSpPr txBox="1"/>
          <p:nvPr/>
        </p:nvSpPr>
        <p:spPr>
          <a:xfrm>
            <a:off x="7965807" y="1524585"/>
            <a:ext cx="36546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Wide &amp; close-ups</a:t>
            </a:r>
          </a:p>
          <a:p>
            <a:r>
              <a:rPr lang="en-US" sz="3200" dirty="0"/>
              <a:t>Angled views</a:t>
            </a:r>
          </a:p>
          <a:p>
            <a:r>
              <a:rPr lang="en-US" sz="3200" dirty="0"/>
              <a:t>Follow the cursor</a:t>
            </a:r>
          </a:p>
        </p:txBody>
      </p:sp>
    </p:spTree>
    <p:extLst>
      <p:ext uri="{BB962C8B-B14F-4D97-AF65-F5344CB8AC3E}">
        <p14:creationId xmlns:p14="http://schemas.microsoft.com/office/powerpoint/2010/main" val="3821090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8C296-CF96-D542-9924-2BFAD950D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4D308749-E757-FA92-16A9-B1BA06D034C8}"/>
              </a:ext>
            </a:extLst>
          </p:cNvPr>
          <p:cNvSpPr/>
          <p:nvPr/>
        </p:nvSpPr>
        <p:spPr>
          <a:xfrm>
            <a:off x="170031" y="221332"/>
            <a:ext cx="11769311" cy="924384"/>
          </a:xfrm>
          <a:prstGeom prst="roundRect">
            <a:avLst/>
          </a:prstGeom>
          <a:gradFill flip="none" rotWithShape="1">
            <a:gsLst>
              <a:gs pos="0">
                <a:srgbClr val="54A755">
                  <a:shade val="30000"/>
                  <a:satMod val="115000"/>
                </a:srgbClr>
              </a:gs>
              <a:gs pos="50000">
                <a:srgbClr val="54A755">
                  <a:shade val="67500"/>
                  <a:satMod val="115000"/>
                </a:srgbClr>
              </a:gs>
              <a:gs pos="100000">
                <a:srgbClr val="54A755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BUILDING VIDEOS FOR MORE AUDIENCES</a:t>
            </a:r>
            <a:endParaRPr lang="en-US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974DF70-BF86-D4BB-46C4-88136692DCE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119142" y="1855000"/>
            <a:ext cx="711247" cy="711247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E9540088-0FE3-1D6C-1CBE-D7F434E56BEA}"/>
              </a:ext>
            </a:extLst>
          </p:cNvPr>
          <p:cNvGrpSpPr/>
          <p:nvPr/>
        </p:nvGrpSpPr>
        <p:grpSpPr>
          <a:xfrm>
            <a:off x="316743" y="2021986"/>
            <a:ext cx="1498313" cy="1145734"/>
            <a:chOff x="6997701" y="3290880"/>
            <a:chExt cx="3251200" cy="2392301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6DFDCEED-794E-8725-C419-E1341E8406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26418"/>
            <a:stretch>
              <a:fillRect/>
            </a:stretch>
          </p:blipFill>
          <p:spPr>
            <a:xfrm>
              <a:off x="6997701" y="3290880"/>
              <a:ext cx="3251200" cy="2392301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33840070-8412-0429-4503-D7DDE43D296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b="22775"/>
            <a:stretch>
              <a:fillRect/>
            </a:stretch>
          </p:blipFill>
          <p:spPr>
            <a:xfrm>
              <a:off x="8979983" y="4578322"/>
              <a:ext cx="1201521" cy="1008591"/>
            </a:xfrm>
            <a:prstGeom prst="rect">
              <a:avLst/>
            </a:prstGeom>
          </p:spPr>
        </p:pic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2B1677F1-D432-9577-DD67-491CF22D215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6418"/>
          <a:stretch>
            <a:fillRect/>
          </a:stretch>
        </p:blipFill>
        <p:spPr>
          <a:xfrm>
            <a:off x="3140202" y="2044493"/>
            <a:ext cx="1707353" cy="121827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8C68BBF-CC9A-4F81-9160-7A46E3591FB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18889"/>
          <a:stretch>
            <a:fillRect/>
          </a:stretch>
        </p:blipFill>
        <p:spPr>
          <a:xfrm>
            <a:off x="4204391" y="2606586"/>
            <a:ext cx="613849" cy="619103"/>
          </a:xfrm>
          <a:prstGeom prst="rect">
            <a:avLst/>
          </a:prstGeom>
        </p:spPr>
      </p:pic>
      <p:grpSp>
        <p:nvGrpSpPr>
          <p:cNvPr id="80" name="Group 79">
            <a:extLst>
              <a:ext uri="{FF2B5EF4-FFF2-40B4-BE49-F238E27FC236}">
                <a16:creationId xmlns:a16="http://schemas.microsoft.com/office/drawing/2014/main" id="{856C379C-64D2-0981-1D8D-5F018087A162}"/>
              </a:ext>
            </a:extLst>
          </p:cNvPr>
          <p:cNvGrpSpPr/>
          <p:nvPr/>
        </p:nvGrpSpPr>
        <p:grpSpPr>
          <a:xfrm>
            <a:off x="3589109" y="4113721"/>
            <a:ext cx="8101737" cy="2012482"/>
            <a:chOff x="5747093" y="4810553"/>
            <a:chExt cx="8101737" cy="2012482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0198E7E-1061-44C5-7579-2ED7078EB1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26418"/>
            <a:stretch>
              <a:fillRect/>
            </a:stretch>
          </p:blipFill>
          <p:spPr>
            <a:xfrm>
              <a:off x="5747093" y="4833076"/>
              <a:ext cx="1485153" cy="1059724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57FFFD72-0C6A-F1FD-02B6-7DDC81F904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26418"/>
            <a:stretch>
              <a:fillRect/>
            </a:stretch>
          </p:blipFill>
          <p:spPr>
            <a:xfrm>
              <a:off x="7402150" y="4830329"/>
              <a:ext cx="1485153" cy="1059724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212C2947-34EC-AFB8-E36D-72E7EADC84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26418"/>
            <a:stretch>
              <a:fillRect/>
            </a:stretch>
          </p:blipFill>
          <p:spPr>
            <a:xfrm>
              <a:off x="9011797" y="4830329"/>
              <a:ext cx="1485153" cy="1059724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8C66F745-6EE4-2176-70BD-FE20FE457E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26418"/>
            <a:stretch>
              <a:fillRect/>
            </a:stretch>
          </p:blipFill>
          <p:spPr>
            <a:xfrm>
              <a:off x="10630243" y="4810553"/>
              <a:ext cx="1485153" cy="1059724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E04BF4DD-117A-9CF2-17B3-AC198074B9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26418"/>
            <a:stretch>
              <a:fillRect/>
            </a:stretch>
          </p:blipFill>
          <p:spPr>
            <a:xfrm>
              <a:off x="6401202" y="5763311"/>
              <a:ext cx="1485153" cy="1059724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B5A0E4BC-0E9D-8CB5-0684-EEF0008D22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26418"/>
            <a:stretch>
              <a:fillRect/>
            </a:stretch>
          </p:blipFill>
          <p:spPr>
            <a:xfrm>
              <a:off x="8056259" y="5760564"/>
              <a:ext cx="1485153" cy="1059724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22D7A863-84D8-5D74-25A8-283E3F4ECF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26418"/>
            <a:stretch>
              <a:fillRect/>
            </a:stretch>
          </p:blipFill>
          <p:spPr>
            <a:xfrm>
              <a:off x="9665906" y="5760564"/>
              <a:ext cx="1485153" cy="1059724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5BF22EB9-C55A-BD21-4695-0FF842808F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26418"/>
            <a:stretch>
              <a:fillRect/>
            </a:stretch>
          </p:blipFill>
          <p:spPr>
            <a:xfrm>
              <a:off x="11259238" y="5760564"/>
              <a:ext cx="1485153" cy="1059724"/>
            </a:xfrm>
            <a:prstGeom prst="rect">
              <a:avLst/>
            </a:prstGeom>
          </p:spPr>
        </p:pic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3CF6BCE8-3AFD-A757-B678-77AD26CEA28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34840" t="23525" r="35396" b="35228"/>
            <a:stretch>
              <a:fillRect/>
            </a:stretch>
          </p:blipFill>
          <p:spPr>
            <a:xfrm>
              <a:off x="6686118" y="5396838"/>
              <a:ext cx="457660" cy="426838"/>
            </a:xfrm>
            <a:prstGeom prst="rect">
              <a:avLst/>
            </a:prstGeom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A430F564-8531-4059-BC7E-EC0BB5F159F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432380" y="6328526"/>
              <a:ext cx="359285" cy="350908"/>
            </a:xfrm>
            <a:prstGeom prst="rect">
              <a:avLst/>
            </a:prstGeom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20B82222-5D15-BA98-2AE9-DF0EC4E40B9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l="33660" t="25490" r="33824" b="32108"/>
            <a:stretch>
              <a:fillRect/>
            </a:stretch>
          </p:blipFill>
          <p:spPr>
            <a:xfrm>
              <a:off x="10651159" y="6365364"/>
              <a:ext cx="403646" cy="350908"/>
            </a:xfrm>
            <a:prstGeom prst="rect">
              <a:avLst/>
            </a:prstGeom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E2B77FD2-B0FD-C74E-1BF1-6615A2104E3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1530708" y="5396838"/>
              <a:ext cx="471106" cy="419877"/>
            </a:xfrm>
            <a:prstGeom prst="rect">
              <a:avLst/>
            </a:prstGeom>
          </p:spPr>
        </p:pic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778A54D3-B562-39EB-A743-03C7BBF349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 b="27793"/>
            <a:stretch>
              <a:fillRect/>
            </a:stretch>
          </p:blipFill>
          <p:spPr>
            <a:xfrm>
              <a:off x="9007391" y="6365364"/>
              <a:ext cx="467729" cy="424547"/>
            </a:xfrm>
            <a:prstGeom prst="rect">
              <a:avLst/>
            </a:prstGeom>
          </p:spPr>
        </p:pic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71568921-8165-D276-D3B3-59AD1700DEC7}"/>
                </a:ext>
              </a:extLst>
            </p:cNvPr>
            <p:cNvSpPr txBox="1"/>
            <p:nvPr/>
          </p:nvSpPr>
          <p:spPr>
            <a:xfrm>
              <a:off x="12029988" y="5870277"/>
              <a:ext cx="181884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/>
                <a:t>x100</a:t>
              </a:r>
            </a:p>
          </p:txBody>
        </p:sp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9C5EF478-0608-ADE3-470A-9F043D7303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959967" y="5361864"/>
              <a:ext cx="471107" cy="471107"/>
            </a:xfrm>
            <a:prstGeom prst="rect">
              <a:avLst/>
            </a:prstGeom>
          </p:spPr>
        </p:pic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6D04526E-A1E9-A990-CC98-4956073D50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rcRect r="73227"/>
            <a:stretch>
              <a:fillRect/>
            </a:stretch>
          </p:blipFill>
          <p:spPr>
            <a:xfrm>
              <a:off x="8443673" y="5353950"/>
              <a:ext cx="331813" cy="431835"/>
            </a:xfrm>
            <a:prstGeom prst="rect">
              <a:avLst/>
            </a:prstGeom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81D92B24-88CF-3BFF-229D-CD664050967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119142" y="2613587"/>
            <a:ext cx="744134" cy="744134"/>
          </a:xfrm>
          <a:prstGeom prst="rect">
            <a:avLst/>
          </a:prstGeom>
        </p:spPr>
      </p:pic>
      <p:grpSp>
        <p:nvGrpSpPr>
          <p:cNvPr id="74" name="Group 73">
            <a:extLst>
              <a:ext uri="{FF2B5EF4-FFF2-40B4-BE49-F238E27FC236}">
                <a16:creationId xmlns:a16="http://schemas.microsoft.com/office/drawing/2014/main" id="{F847784B-862E-AA54-723B-87250E240DB7}"/>
              </a:ext>
            </a:extLst>
          </p:cNvPr>
          <p:cNvGrpSpPr/>
          <p:nvPr/>
        </p:nvGrpSpPr>
        <p:grpSpPr>
          <a:xfrm>
            <a:off x="316743" y="4257462"/>
            <a:ext cx="1498313" cy="1145734"/>
            <a:chOff x="6997701" y="3290880"/>
            <a:chExt cx="3251200" cy="2392301"/>
          </a:xfrm>
        </p:grpSpPr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E4343565-1B7F-8083-806F-3C787E3ACBE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26418"/>
            <a:stretch>
              <a:fillRect/>
            </a:stretch>
          </p:blipFill>
          <p:spPr>
            <a:xfrm>
              <a:off x="6997701" y="3290880"/>
              <a:ext cx="3251200" cy="2392301"/>
            </a:xfrm>
            <a:prstGeom prst="rect">
              <a:avLst/>
            </a:prstGeom>
          </p:spPr>
        </p:pic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6BBA493B-B179-CD2B-A71E-4C5CB98958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b="22775"/>
            <a:stretch>
              <a:fillRect/>
            </a:stretch>
          </p:blipFill>
          <p:spPr>
            <a:xfrm>
              <a:off x="8979983" y="4578322"/>
              <a:ext cx="1201521" cy="1008591"/>
            </a:xfrm>
            <a:prstGeom prst="rect">
              <a:avLst/>
            </a:prstGeom>
          </p:spPr>
        </p:pic>
      </p:grpSp>
      <p:pic>
        <p:nvPicPr>
          <p:cNvPr id="79" name="Picture 78">
            <a:extLst>
              <a:ext uri="{FF2B5EF4-FFF2-40B4-BE49-F238E27FC236}">
                <a16:creationId xmlns:a16="http://schemas.microsoft.com/office/drawing/2014/main" id="{BDA09BBF-9B0D-1895-B32A-5BFA6DE5242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135585" y="5765777"/>
            <a:ext cx="711247" cy="711247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105B0F4C-F326-1BD4-7831-A74292D68C5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007529" y="4802071"/>
            <a:ext cx="523321" cy="523321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69259CEF-F7DD-9C44-3E77-4D9D06F13FE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690422" y="4031710"/>
            <a:ext cx="1670524" cy="16705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2D4BD486-832F-CE50-1A33-86CB4F39026A}"/>
              </a:ext>
            </a:extLst>
          </p:cNvPr>
          <p:cNvSpPr txBox="1"/>
          <p:nvPr/>
        </p:nvSpPr>
        <p:spPr>
          <a:xfrm>
            <a:off x="2330490" y="2800988"/>
            <a:ext cx="1948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QPA</a:t>
            </a:r>
          </a:p>
        </p:txBody>
      </p:sp>
    </p:spTree>
    <p:extLst>
      <p:ext uri="{BB962C8B-B14F-4D97-AF65-F5344CB8AC3E}">
        <p14:creationId xmlns:p14="http://schemas.microsoft.com/office/powerpoint/2010/main" val="12634747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enSC-Testing-28Jul26" id="{62404997-1D6F-8B4A-BCBE-FCFEF956FAD2}" vid="{B4BA78E1-F4C0-3C43-8068-AA8A63684C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4850</TotalTime>
  <Words>171</Words>
  <Application>Microsoft Macintosh PowerPoint</Application>
  <PresentationFormat>Widescreen</PresentationFormat>
  <Paragraphs>60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Arial</vt:lpstr>
      <vt:lpstr>Pontano Sans</vt:lpstr>
      <vt:lpstr>Office Theme</vt:lpstr>
      <vt:lpstr>Software Demos &amp; Templates</vt:lpstr>
      <vt:lpstr>Who this webinar is for</vt:lpstr>
      <vt:lpstr>Agenda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Troy Stein</dc:creator>
  <cp:lastModifiedBy>Troy Stein</cp:lastModifiedBy>
  <cp:revision>3</cp:revision>
  <dcterms:created xsi:type="dcterms:W3CDTF">2026-07-27T14:44:36Z</dcterms:created>
  <dcterms:modified xsi:type="dcterms:W3CDTF">2026-08-04T18:46:12Z</dcterms:modified>
</cp:coreProperties>
</file>